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3" r:id="rId4"/>
    <p:sldId id="262" r:id="rId5"/>
    <p:sldId id="259" r:id="rId6"/>
    <p:sldId id="260" r:id="rId7"/>
    <p:sldId id="261" r:id="rId8"/>
    <p:sldId id="264" r:id="rId9"/>
    <p:sldId id="275" r:id="rId10"/>
    <p:sldId id="265" r:id="rId11"/>
    <p:sldId id="267" r:id="rId12"/>
    <p:sldId id="268" r:id="rId13"/>
    <p:sldId id="269" r:id="rId14"/>
    <p:sldId id="274" r:id="rId15"/>
    <p:sldId id="270" r:id="rId16"/>
    <p:sldId id="271" r:id="rId17"/>
    <p:sldId id="272" r:id="rId18"/>
    <p:sldId id="273"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83885" autoAdjust="0"/>
  </p:normalViewPr>
  <p:slideViewPr>
    <p:cSldViewPr>
      <p:cViewPr varScale="1">
        <p:scale>
          <a:sx n="77" d="100"/>
          <a:sy n="77" d="100"/>
        </p:scale>
        <p:origin x="-1242"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29D444-3D03-4117-BE43-C914D75E4778}" type="datetimeFigureOut">
              <a:rPr lang="en-US" smtClean="0"/>
              <a:t>5/13/2015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8A8AD2-090C-46DE-9593-DC419BE37FB5}" type="slidenum">
              <a:rPr lang="en-US" smtClean="0"/>
              <a:t>‹#›</a:t>
            </a:fld>
            <a:endParaRPr lang="en-US"/>
          </a:p>
        </p:txBody>
      </p:sp>
    </p:spTree>
    <p:extLst>
      <p:ext uri="{BB962C8B-B14F-4D97-AF65-F5344CB8AC3E}">
        <p14:creationId xmlns:p14="http://schemas.microsoft.com/office/powerpoint/2010/main" val="633291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comment</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a:t>
            </a:fld>
            <a:endParaRPr lang="en-US"/>
          </a:p>
        </p:txBody>
      </p:sp>
    </p:spTree>
    <p:extLst>
      <p:ext uri="{BB962C8B-B14F-4D97-AF65-F5344CB8AC3E}">
        <p14:creationId xmlns:p14="http://schemas.microsoft.com/office/powerpoint/2010/main" val="1290685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MyCircadian</a:t>
            </a:r>
            <a:r>
              <a:rPr lang="en-US" baseline="0" dirty="0" err="1" smtClean="0"/>
              <a:t>Clock</a:t>
            </a:r>
            <a:r>
              <a:rPr lang="en-US" baseline="0" dirty="0" smtClean="0"/>
              <a:t> over Salk Circadian.  If want to keep text just use last sentence and geo stuff, but a cool pic with the clock ticking around if waiting for download would be better. </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14</a:t>
            </a:fld>
            <a:endParaRPr lang="en-US"/>
          </a:p>
        </p:txBody>
      </p:sp>
    </p:spTree>
    <p:extLst>
      <p:ext uri="{BB962C8B-B14F-4D97-AF65-F5344CB8AC3E}">
        <p14:creationId xmlns:p14="http://schemas.microsoft.com/office/powerpoint/2010/main" val="413962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it!</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16</a:t>
            </a:fld>
            <a:endParaRPr lang="en-US"/>
          </a:p>
        </p:txBody>
      </p:sp>
    </p:spTree>
    <p:extLst>
      <p:ext uri="{BB962C8B-B14F-4D97-AF65-F5344CB8AC3E}">
        <p14:creationId xmlns:p14="http://schemas.microsoft.com/office/powerpoint/2010/main" val="72791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wouldn’t put feedback icon right in their face because everyone always has something to say, so if it is really important and not some comment like “this is boring or I like” we shouldn’t put in their face.  Health parameters won’t change daily or even weekly so also not in their face unless have the room.</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17</a:t>
            </a:fld>
            <a:endParaRPr lang="en-US"/>
          </a:p>
        </p:txBody>
      </p:sp>
    </p:spTree>
    <p:extLst>
      <p:ext uri="{BB962C8B-B14F-4D97-AF65-F5344CB8AC3E}">
        <p14:creationId xmlns:p14="http://schemas.microsoft.com/office/powerpoint/2010/main" val="170789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Jolla” is impressive to many</a:t>
            </a:r>
            <a:r>
              <a:rPr lang="en-US" baseline="0" dirty="0" smtClean="0"/>
              <a:t> in Cali and US, so may consider leaving in there due to people’s desire to participate in something from La Jolla.</a:t>
            </a:r>
          </a:p>
          <a:p>
            <a:r>
              <a:rPr lang="en-US" baseline="0" dirty="0" smtClean="0"/>
              <a:t>I want to see other colors!!!!!  I like “Data sync….This may take several minutes” over the long one.  I like Activate or Begin Participation better.</a:t>
            </a:r>
          </a:p>
          <a:p>
            <a:r>
              <a:rPr lang="en-US" baseline="0" dirty="0" smtClean="0"/>
              <a:t>They won’t see this until signing the consent doc right?  NEED ICON IDEAS!! This will be my weekend goal.</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18</a:t>
            </a:fld>
            <a:endParaRPr lang="en-US"/>
          </a:p>
        </p:txBody>
      </p:sp>
    </p:spTree>
    <p:extLst>
      <p:ext uri="{BB962C8B-B14F-4D97-AF65-F5344CB8AC3E}">
        <p14:creationId xmlns:p14="http://schemas.microsoft.com/office/powerpoint/2010/main" val="378230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liked the</a:t>
            </a:r>
            <a:r>
              <a:rPr lang="en-US" baseline="0" dirty="0" smtClean="0"/>
              <a:t> shape of the cluster with the smaller one, all over the screen looks messy and so far apart difficult to say if items are larger than others. </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4</a:t>
            </a:fld>
            <a:endParaRPr lang="en-US"/>
          </a:p>
        </p:txBody>
      </p:sp>
    </p:spTree>
    <p:extLst>
      <p:ext uri="{BB962C8B-B14F-4D97-AF65-F5344CB8AC3E}">
        <p14:creationId xmlns:p14="http://schemas.microsoft.com/office/powerpoint/2010/main" val="1274324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the idea of this under the</a:t>
            </a:r>
            <a:r>
              <a:rPr lang="en-US" baseline="0" dirty="0" smtClean="0"/>
              <a:t> Menu Medley and if really long can just scroll down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5</a:t>
            </a:fld>
            <a:endParaRPr lang="en-US"/>
          </a:p>
        </p:txBody>
      </p:sp>
    </p:spTree>
    <p:extLst>
      <p:ext uri="{BB962C8B-B14F-4D97-AF65-F5344CB8AC3E}">
        <p14:creationId xmlns:p14="http://schemas.microsoft.com/office/powerpoint/2010/main" val="829695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talked prior you said you were going to take out the “jetlag,” if still on there we need to create a FAQ.</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7</a:t>
            </a:fld>
            <a:endParaRPr lang="en-US"/>
          </a:p>
        </p:txBody>
      </p:sp>
    </p:spTree>
    <p:extLst>
      <p:ext uri="{BB962C8B-B14F-4D97-AF65-F5344CB8AC3E}">
        <p14:creationId xmlns:p14="http://schemas.microsoft.com/office/powerpoint/2010/main" val="314932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have key under 145/95mm Hg</a:t>
            </a:r>
            <a:r>
              <a:rPr lang="en-US" baseline="0" dirty="0" smtClean="0"/>
              <a:t> that shows risk level of color like Red is hypertension level, yellow is prehypertension, and green desired level.  Or if don’t want on same screen can hit the yellow bar and see this come up.</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8</a:t>
            </a:fld>
            <a:endParaRPr lang="en-US"/>
          </a:p>
        </p:txBody>
      </p:sp>
    </p:spTree>
    <p:extLst>
      <p:ext uri="{BB962C8B-B14F-4D97-AF65-F5344CB8AC3E}">
        <p14:creationId xmlns:p14="http://schemas.microsoft.com/office/powerpoint/2010/main" val="279038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the red circle,</a:t>
            </a:r>
            <a:r>
              <a:rPr lang="en-US" baseline="0" dirty="0" smtClean="0"/>
              <a:t> but number also needs to be emphasized either by red color or bold black.  What does the blue mean?</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10</a:t>
            </a:fld>
            <a:endParaRPr lang="en-US"/>
          </a:p>
        </p:txBody>
      </p:sp>
    </p:spTree>
    <p:extLst>
      <p:ext uri="{BB962C8B-B14F-4D97-AF65-F5344CB8AC3E}">
        <p14:creationId xmlns:p14="http://schemas.microsoft.com/office/powerpoint/2010/main" val="12863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the shadow</a:t>
            </a:r>
            <a:r>
              <a:rPr lang="en-US" baseline="0" dirty="0" smtClean="0"/>
              <a:t> box a lot! Not clear what the weekday and weekend hours mean when first looking at this.</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11</a:t>
            </a:fld>
            <a:endParaRPr lang="en-US"/>
          </a:p>
        </p:txBody>
      </p:sp>
    </p:spTree>
    <p:extLst>
      <p:ext uri="{BB962C8B-B14F-4D97-AF65-F5344CB8AC3E}">
        <p14:creationId xmlns:p14="http://schemas.microsoft.com/office/powerpoint/2010/main" val="268202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the weekday/weekend boxes make sense. But</a:t>
            </a:r>
            <a:r>
              <a:rPr lang="en-US" baseline="0" dirty="0" smtClean="0"/>
              <a:t> what is the first green?  Set Target shouldn’t be here?</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12</a:t>
            </a:fld>
            <a:endParaRPr lang="en-US"/>
          </a:p>
        </p:txBody>
      </p:sp>
    </p:spTree>
    <p:extLst>
      <p:ext uri="{BB962C8B-B14F-4D97-AF65-F5344CB8AC3E}">
        <p14:creationId xmlns:p14="http://schemas.microsoft.com/office/powerpoint/2010/main" val="365656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suggested replacing this tab with “Research Contact Info” and putting coordinator and PI names and contact email.</a:t>
            </a:r>
            <a:endParaRPr lang="en-US" dirty="0"/>
          </a:p>
        </p:txBody>
      </p:sp>
      <p:sp>
        <p:nvSpPr>
          <p:cNvPr id="4" name="Slide Number Placeholder 3"/>
          <p:cNvSpPr>
            <a:spLocks noGrp="1"/>
          </p:cNvSpPr>
          <p:nvPr>
            <p:ph type="sldNum" sz="quarter" idx="10"/>
          </p:nvPr>
        </p:nvSpPr>
        <p:spPr/>
        <p:txBody>
          <a:bodyPr/>
          <a:lstStyle/>
          <a:p>
            <a:fld id="{018A8AD2-090C-46DE-9593-DC419BE37FB5}" type="slidenum">
              <a:rPr lang="en-US" smtClean="0"/>
              <a:t>13</a:t>
            </a:fld>
            <a:endParaRPr lang="en-US"/>
          </a:p>
        </p:txBody>
      </p:sp>
    </p:spTree>
    <p:extLst>
      <p:ext uri="{BB962C8B-B14F-4D97-AF65-F5344CB8AC3E}">
        <p14:creationId xmlns:p14="http://schemas.microsoft.com/office/powerpoint/2010/main" val="3110747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6773DD-AF71-4520-A8CB-A6AC22F1C1A6}" type="datetimeFigureOut">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2649682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773DD-AF71-4520-A8CB-A6AC22F1C1A6}" type="datetimeFigureOut">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577214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773DD-AF71-4520-A8CB-A6AC22F1C1A6}" type="datetimeFigureOut">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1800282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6773DD-AF71-4520-A8CB-A6AC22F1C1A6}" type="datetimeFigureOut">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218901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6773DD-AF71-4520-A8CB-A6AC22F1C1A6}" type="datetimeFigureOut">
              <a:rPr lang="en-US" smtClean="0"/>
              <a:t>5/13/2015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2497673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6773DD-AF71-4520-A8CB-A6AC22F1C1A6}" type="datetimeFigureOut">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316110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6773DD-AF71-4520-A8CB-A6AC22F1C1A6}" type="datetimeFigureOut">
              <a:rPr lang="en-US" smtClean="0"/>
              <a:t>5/13/2015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3475443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6773DD-AF71-4520-A8CB-A6AC22F1C1A6}" type="datetimeFigureOut">
              <a:rPr lang="en-US" smtClean="0"/>
              <a:t>5/13/2015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326597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6773DD-AF71-4520-A8CB-A6AC22F1C1A6}" type="datetimeFigureOut">
              <a:rPr lang="en-US" smtClean="0"/>
              <a:t>5/13/2015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334450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6773DD-AF71-4520-A8CB-A6AC22F1C1A6}" type="datetimeFigureOut">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2151794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6773DD-AF71-4520-A8CB-A6AC22F1C1A6}" type="datetimeFigureOut">
              <a:rPr lang="en-US" smtClean="0"/>
              <a:t>5/13/2015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FA3091-6A95-431F-A04D-D6915BEF63BD}" type="slidenum">
              <a:rPr lang="en-US" smtClean="0"/>
              <a:t>‹#›</a:t>
            </a:fld>
            <a:endParaRPr lang="en-US"/>
          </a:p>
        </p:txBody>
      </p:sp>
    </p:spTree>
    <p:extLst>
      <p:ext uri="{BB962C8B-B14F-4D97-AF65-F5344CB8AC3E}">
        <p14:creationId xmlns:p14="http://schemas.microsoft.com/office/powerpoint/2010/main" val="628007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6773DD-AF71-4520-A8CB-A6AC22F1C1A6}" type="datetimeFigureOut">
              <a:rPr lang="en-US" smtClean="0"/>
              <a:t>5/13/2015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FA3091-6A95-431F-A04D-D6915BEF63BD}" type="slidenum">
              <a:rPr lang="en-US" smtClean="0"/>
              <a:t>‹#›</a:t>
            </a:fld>
            <a:endParaRPr lang="en-US"/>
          </a:p>
        </p:txBody>
      </p:sp>
    </p:spTree>
    <p:extLst>
      <p:ext uri="{BB962C8B-B14F-4D97-AF65-F5344CB8AC3E}">
        <p14:creationId xmlns:p14="http://schemas.microsoft.com/office/powerpoint/2010/main" val="196246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en.wikipedia.org/wiki/Prehypertension" TargetMode="External"/><Relationship Id="rId3" Type="http://schemas.openxmlformats.org/officeDocument/2006/relationships/hyperlink" Target="http://en.wikipedia.org/wiki/Blood_pressure" TargetMode="External"/><Relationship Id="rId7" Type="http://schemas.openxmlformats.org/officeDocument/2006/relationships/hyperlink" Target="http://en.wikipedia.org/wiki/Hypotension"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en.wikipedia.org/wiki/Diastolic" TargetMode="External"/><Relationship Id="rId11" Type="http://schemas.openxmlformats.org/officeDocument/2006/relationships/hyperlink" Target="http://en.wikipedia.org/wiki/Isolated_systolic_hypertension" TargetMode="External"/><Relationship Id="rId5" Type="http://schemas.openxmlformats.org/officeDocument/2006/relationships/hyperlink" Target="http://en.wikipedia.org/wiki/Mm_Hg" TargetMode="External"/><Relationship Id="rId10" Type="http://schemas.openxmlformats.org/officeDocument/2006/relationships/hyperlink" Target="http://en.wikipedia.org/wiki/Hypertensive_emergency" TargetMode="External"/><Relationship Id="rId4" Type="http://schemas.openxmlformats.org/officeDocument/2006/relationships/hyperlink" Target="http://en.wikipedia.org/wiki/Systolic" TargetMode="External"/><Relationship Id="rId9" Type="http://schemas.openxmlformats.org/officeDocument/2006/relationships/hyperlink" Target="http://en.wikipedia.org/wiki/Hypertens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tchin\AppData\Roaming\Skype\My Skype Received Files\common_food_l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63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786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atchin\AppData\Roaming\Skype\My Skype Received Files\calend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5334000" y="1752600"/>
            <a:ext cx="2209800" cy="914400"/>
          </a:xfrm>
          <a:prstGeom prst="wedgeRoundRectCallout">
            <a:avLst>
              <a:gd name="adj1" fmla="val -111350"/>
              <a:gd name="adj2" fmla="val 257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This list does not match with the calendar.</a:t>
            </a:r>
            <a:endParaRPr lang="en-US" sz="1400" dirty="0"/>
          </a:p>
        </p:txBody>
      </p:sp>
    </p:spTree>
    <p:extLst>
      <p:ext uri="{BB962C8B-B14F-4D97-AF65-F5344CB8AC3E}">
        <p14:creationId xmlns:p14="http://schemas.microsoft.com/office/powerpoint/2010/main" val="697365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atchin\AppData\Roaming\Skype\My Skype Received Files\feedo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 y="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800600" y="609600"/>
            <a:ext cx="2819400" cy="914400"/>
          </a:xfrm>
          <a:prstGeom prst="wedgeRoundRectCallout">
            <a:avLst>
              <a:gd name="adj1" fmla="val -118521"/>
              <a:gd name="adj2" fmla="val 37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Remove the vertical lines at 6am and 6pm. </a:t>
            </a:r>
          </a:p>
          <a:p>
            <a:pPr algn="ctr"/>
            <a:r>
              <a:rPr lang="en-US" sz="1400" dirty="0" smtClean="0"/>
              <a:t>Increase the thickness of target lines to make it more prominent.</a:t>
            </a:r>
            <a:endParaRPr lang="en-US" sz="1400" dirty="0"/>
          </a:p>
        </p:txBody>
      </p:sp>
      <p:sp>
        <p:nvSpPr>
          <p:cNvPr id="6" name="Rounded Rectangular Callout 5"/>
          <p:cNvSpPr/>
          <p:nvPr/>
        </p:nvSpPr>
        <p:spPr>
          <a:xfrm>
            <a:off x="5715000" y="2057400"/>
            <a:ext cx="2819400" cy="914400"/>
          </a:xfrm>
          <a:prstGeom prst="wedgeRoundRectCallout">
            <a:avLst>
              <a:gd name="adj1" fmla="val -118521"/>
              <a:gd name="adj2" fmla="val 37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Show the weekdays and weekends as in the current 3.7 version. </a:t>
            </a:r>
          </a:p>
          <a:p>
            <a:pPr algn="ctr"/>
            <a:r>
              <a:rPr lang="en-US" sz="1400" dirty="0" smtClean="0"/>
              <a:t>Try to include 2 weeks of data. </a:t>
            </a:r>
            <a:endParaRPr lang="en-US" sz="1400" dirty="0"/>
          </a:p>
        </p:txBody>
      </p:sp>
      <p:sp>
        <p:nvSpPr>
          <p:cNvPr id="7" name="Rounded Rectangular Callout 6"/>
          <p:cNvSpPr/>
          <p:nvPr/>
        </p:nvSpPr>
        <p:spPr>
          <a:xfrm>
            <a:off x="5638800" y="4343400"/>
            <a:ext cx="2819400" cy="1143000"/>
          </a:xfrm>
          <a:prstGeom prst="wedgeRoundRectCallout">
            <a:avLst>
              <a:gd name="adj1" fmla="val -151359"/>
              <a:gd name="adj2" fmla="val 39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“Weekday actual” and “Weekend actual”.  </a:t>
            </a:r>
            <a:endParaRPr lang="en-US" sz="1400" dirty="0"/>
          </a:p>
        </p:txBody>
      </p:sp>
      <p:sp>
        <p:nvSpPr>
          <p:cNvPr id="8" name="Rounded Rectangular Callout 7"/>
          <p:cNvSpPr/>
          <p:nvPr/>
        </p:nvSpPr>
        <p:spPr>
          <a:xfrm>
            <a:off x="5638800" y="3276600"/>
            <a:ext cx="2819400" cy="914400"/>
          </a:xfrm>
          <a:prstGeom prst="wedgeRoundRectCallout">
            <a:avLst>
              <a:gd name="adj1" fmla="val -151764"/>
              <a:gd name="adj2" fmla="val 135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Indicate the calculated start and end times for Weekday and “Weekend actual”. They may be outside the box. </a:t>
            </a:r>
            <a:endParaRPr lang="en-US" sz="1400" dirty="0"/>
          </a:p>
        </p:txBody>
      </p:sp>
    </p:spTree>
    <p:extLst>
      <p:ext uri="{BB962C8B-B14F-4D97-AF65-F5344CB8AC3E}">
        <p14:creationId xmlns:p14="http://schemas.microsoft.com/office/powerpoint/2010/main" val="160402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atchin\AppData\Roaming\Skype\My Skype Received Files\Feedogram_his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 y="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5638800" y="2438400"/>
            <a:ext cx="2819400" cy="1143000"/>
          </a:xfrm>
          <a:prstGeom prst="wedgeRoundRectCallout">
            <a:avLst>
              <a:gd name="adj1" fmla="val -151359"/>
              <a:gd name="adj2" fmla="val 39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Show the actual </a:t>
            </a:r>
            <a:r>
              <a:rPr lang="en-US" sz="1400" dirty="0" err="1" smtClean="0"/>
              <a:t>taget</a:t>
            </a:r>
            <a:r>
              <a:rPr lang="en-US" sz="1400" dirty="0" smtClean="0"/>
              <a:t> here as well. Just like in the previous </a:t>
            </a:r>
            <a:r>
              <a:rPr lang="en-US" sz="1400" dirty="0" err="1" smtClean="0"/>
              <a:t>feedogram</a:t>
            </a:r>
            <a:r>
              <a:rPr lang="en-US" sz="1400" dirty="0" smtClean="0"/>
              <a:t> page.</a:t>
            </a:r>
            <a:endParaRPr lang="en-US" sz="1400" dirty="0"/>
          </a:p>
        </p:txBody>
      </p:sp>
      <p:sp>
        <p:nvSpPr>
          <p:cNvPr id="4" name="Rounded Rectangular Callout 3"/>
          <p:cNvSpPr/>
          <p:nvPr/>
        </p:nvSpPr>
        <p:spPr>
          <a:xfrm>
            <a:off x="4876800" y="838200"/>
            <a:ext cx="2819400" cy="1143000"/>
          </a:xfrm>
          <a:prstGeom prst="wedgeRoundRectCallout">
            <a:avLst>
              <a:gd name="adj1" fmla="val -151359"/>
              <a:gd name="adj2" fmla="val 39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Show the actual dates. 08/02-08/07   XY </a:t>
            </a:r>
            <a:r>
              <a:rPr lang="en-US" sz="1400" dirty="0" err="1" smtClean="0"/>
              <a:t>hr</a:t>
            </a:r>
            <a:endParaRPr lang="en-US" sz="1400" dirty="0"/>
          </a:p>
        </p:txBody>
      </p:sp>
    </p:spTree>
    <p:extLst>
      <p:ext uri="{BB962C8B-B14F-4D97-AF65-F5344CB8AC3E}">
        <p14:creationId xmlns:p14="http://schemas.microsoft.com/office/powerpoint/2010/main" val="126238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9691"/>
            <a:ext cx="3908558" cy="6937691"/>
          </a:xfrm>
        </p:spPr>
      </p:pic>
      <p:sp>
        <p:nvSpPr>
          <p:cNvPr id="6" name="TextBox 5"/>
          <p:cNvSpPr txBox="1"/>
          <p:nvPr/>
        </p:nvSpPr>
        <p:spPr>
          <a:xfrm>
            <a:off x="5257800" y="1447800"/>
            <a:ext cx="2057400" cy="2031325"/>
          </a:xfrm>
          <a:prstGeom prst="rect">
            <a:avLst/>
          </a:prstGeom>
          <a:noFill/>
        </p:spPr>
        <p:txBody>
          <a:bodyPr wrap="square" rtlCol="0">
            <a:spAutoFit/>
          </a:bodyPr>
          <a:lstStyle/>
          <a:p>
            <a:r>
              <a:rPr lang="en-US" dirty="0" smtClean="0">
                <a:solidFill>
                  <a:srgbClr val="FF0000"/>
                </a:solidFill>
              </a:rPr>
              <a:t>This should only show the “Research Contact Info”. Remove the research and participant info tabs.</a:t>
            </a:r>
            <a:endParaRPr lang="en-US" dirty="0">
              <a:solidFill>
                <a:srgbClr val="FF0000"/>
              </a:solidFill>
            </a:endParaRPr>
          </a:p>
        </p:txBody>
      </p:sp>
    </p:spTree>
    <p:extLst>
      <p:ext uri="{BB962C8B-B14F-4D97-AF65-F5344CB8AC3E}">
        <p14:creationId xmlns:p14="http://schemas.microsoft.com/office/powerpoint/2010/main" val="3604274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 y="0"/>
            <a:ext cx="3863662" cy="6858000"/>
          </a:xfrm>
          <a:prstGeom prst="rect">
            <a:avLst/>
          </a:prstGeom>
        </p:spPr>
      </p:pic>
      <p:sp>
        <p:nvSpPr>
          <p:cNvPr id="5" name="TextBox 4"/>
          <p:cNvSpPr txBox="1"/>
          <p:nvPr/>
        </p:nvSpPr>
        <p:spPr>
          <a:xfrm>
            <a:off x="5562600" y="2743200"/>
            <a:ext cx="2869440" cy="369332"/>
          </a:xfrm>
          <a:prstGeom prst="rect">
            <a:avLst/>
          </a:prstGeom>
          <a:noFill/>
        </p:spPr>
        <p:txBody>
          <a:bodyPr wrap="none" rtlCol="0">
            <a:spAutoFit/>
          </a:bodyPr>
          <a:lstStyle/>
          <a:p>
            <a:r>
              <a:rPr lang="en-US" dirty="0" smtClean="0"/>
              <a:t>We need to change this text.</a:t>
            </a:r>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62943"/>
          <a:stretch/>
        </p:blipFill>
        <p:spPr>
          <a:xfrm>
            <a:off x="4191000" y="0"/>
            <a:ext cx="3863662" cy="2541373"/>
          </a:xfrm>
          <a:prstGeom prst="rect">
            <a:avLst/>
          </a:prstGeom>
        </p:spPr>
      </p:pic>
    </p:spTree>
    <p:extLst>
      <p:ext uri="{BB962C8B-B14F-4D97-AF65-F5344CB8AC3E}">
        <p14:creationId xmlns:p14="http://schemas.microsoft.com/office/powerpoint/2010/main" val="363983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22860"/>
            <a:ext cx="3886200" cy="6898006"/>
          </a:xfrm>
        </p:spPr>
      </p:pic>
    </p:spTree>
    <p:extLst>
      <p:ext uri="{BB962C8B-B14F-4D97-AF65-F5344CB8AC3E}">
        <p14:creationId xmlns:p14="http://schemas.microsoft.com/office/powerpoint/2010/main" val="2847633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6200" y="34290"/>
            <a:ext cx="3733800" cy="6627496"/>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30480"/>
            <a:ext cx="3771900" cy="6705600"/>
          </a:xfrm>
          <a:prstGeom prst="rect">
            <a:avLst/>
          </a:prstGeom>
        </p:spPr>
      </p:pic>
      <p:sp>
        <p:nvSpPr>
          <p:cNvPr id="6" name="Rounded Rectangular Callout 5"/>
          <p:cNvSpPr/>
          <p:nvPr/>
        </p:nvSpPr>
        <p:spPr>
          <a:xfrm>
            <a:off x="7086600" y="838200"/>
            <a:ext cx="2133600" cy="1905000"/>
          </a:xfrm>
          <a:prstGeom prst="wedgeRoundRectCallout">
            <a:avLst>
              <a:gd name="adj1" fmla="val -87797"/>
              <a:gd name="adj2" fmla="val 83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Are you sure this is water? (if soda or other beverage – please use the beverage icon.)</a:t>
            </a:r>
          </a:p>
          <a:p>
            <a:pPr algn="ctr"/>
            <a:r>
              <a:rPr lang="en-US" dirty="0" smtClean="0"/>
              <a:t>NO     YES</a:t>
            </a:r>
            <a:endParaRPr lang="en-US" dirty="0"/>
          </a:p>
        </p:txBody>
      </p:sp>
    </p:spTree>
    <p:extLst>
      <p:ext uri="{BB962C8B-B14F-4D97-AF65-F5344CB8AC3E}">
        <p14:creationId xmlns:p14="http://schemas.microsoft.com/office/powerpoint/2010/main" val="3128995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3810000" cy="6773333"/>
          </a:xfrm>
        </p:spPr>
      </p:pic>
      <p:sp>
        <p:nvSpPr>
          <p:cNvPr id="5" name="Oval 4"/>
          <p:cNvSpPr/>
          <p:nvPr/>
        </p:nvSpPr>
        <p:spPr>
          <a:xfrm>
            <a:off x="0" y="6019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43000" y="2286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05000" y="2286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514600" y="2286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9600" y="60198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4114800" y="5410200"/>
            <a:ext cx="2286000" cy="990600"/>
          </a:xfrm>
          <a:prstGeom prst="wedgeRoundRectCallout">
            <a:avLst>
              <a:gd name="adj1" fmla="val -185425"/>
              <a:gd name="adj2" fmla="val 4173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Icons for LOGGING “Sleep”, “Activity/exercise”, “Health parameters (blood glucose, BP, height, weight etc.)”</a:t>
            </a:r>
            <a:endParaRPr lang="en-US" sz="1400" dirty="0"/>
          </a:p>
        </p:txBody>
      </p:sp>
      <p:sp>
        <p:nvSpPr>
          <p:cNvPr id="11" name="Oval 10"/>
          <p:cNvSpPr/>
          <p:nvPr/>
        </p:nvSpPr>
        <p:spPr>
          <a:xfrm>
            <a:off x="3124200" y="228600"/>
            <a:ext cx="457200" cy="45720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4191000" y="-3810"/>
            <a:ext cx="2286000" cy="990600"/>
          </a:xfrm>
          <a:prstGeom prst="wedgeRoundRectCallout">
            <a:avLst>
              <a:gd name="adj1" fmla="val -168925"/>
              <a:gd name="adj2" fmla="val -557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Icons for feedback and reports on </a:t>
            </a:r>
            <a:r>
              <a:rPr lang="en-US" sz="1400" dirty="0" err="1" smtClean="0"/>
              <a:t>feedogram</a:t>
            </a:r>
            <a:r>
              <a:rPr lang="en-US" sz="1400" dirty="0" smtClean="0"/>
              <a:t>, menu medley, Health parameters (blood glucose, BP, height, weight etc.)”</a:t>
            </a:r>
            <a:endParaRPr lang="en-US" sz="1400" dirty="0"/>
          </a:p>
        </p:txBody>
      </p:sp>
      <p:sp>
        <p:nvSpPr>
          <p:cNvPr id="13" name="Rounded Rectangular Callout 12"/>
          <p:cNvSpPr/>
          <p:nvPr/>
        </p:nvSpPr>
        <p:spPr>
          <a:xfrm>
            <a:off x="5638800" y="4343400"/>
            <a:ext cx="2590800" cy="914400"/>
          </a:xfrm>
          <a:prstGeom prst="wedgeRoundRectCallout">
            <a:avLst>
              <a:gd name="adj1" fmla="val -135980"/>
              <a:gd name="adj2" fmla="val 31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This area may be better used for daily progress</a:t>
            </a:r>
            <a:endParaRPr lang="en-US" dirty="0"/>
          </a:p>
        </p:txBody>
      </p:sp>
    </p:spTree>
    <p:extLst>
      <p:ext uri="{BB962C8B-B14F-4D97-AF65-F5344CB8AC3E}">
        <p14:creationId xmlns:p14="http://schemas.microsoft.com/office/powerpoint/2010/main" val="3503529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63662" cy="6858000"/>
          </a:xfrm>
          <a:prstGeom prst="rect">
            <a:avLst/>
          </a:prstGeom>
        </p:spPr>
      </p:pic>
      <p:sp>
        <p:nvSpPr>
          <p:cNvPr id="5" name="TextBox 4"/>
          <p:cNvSpPr txBox="1"/>
          <p:nvPr/>
        </p:nvSpPr>
        <p:spPr>
          <a:xfrm>
            <a:off x="5105400" y="685800"/>
            <a:ext cx="3314818" cy="923330"/>
          </a:xfrm>
          <a:prstGeom prst="rect">
            <a:avLst/>
          </a:prstGeom>
          <a:noFill/>
        </p:spPr>
        <p:txBody>
          <a:bodyPr wrap="none" rtlCol="0">
            <a:spAutoFit/>
          </a:bodyPr>
          <a:lstStyle/>
          <a:p>
            <a:r>
              <a:rPr lang="en-US" dirty="0" err="1" smtClean="0"/>
              <a:t>MyCircadianClock</a:t>
            </a:r>
            <a:endParaRPr lang="en-US" dirty="0" smtClean="0"/>
          </a:p>
          <a:p>
            <a:r>
              <a:rPr lang="en-US" dirty="0" err="1" smtClean="0"/>
              <a:t>Satchin</a:t>
            </a:r>
            <a:r>
              <a:rPr lang="en-US" dirty="0" smtClean="0"/>
              <a:t> Panda Lab, Salk Institute, </a:t>
            </a:r>
            <a:endParaRPr lang="en-US" dirty="0" smtClean="0"/>
          </a:p>
          <a:p>
            <a:r>
              <a:rPr lang="en-US" dirty="0" smtClean="0"/>
              <a:t>La Jolla, </a:t>
            </a:r>
            <a:r>
              <a:rPr lang="en-US" dirty="0" smtClean="0"/>
              <a:t>California</a:t>
            </a:r>
            <a:r>
              <a:rPr lang="en-US" dirty="0" smtClean="0"/>
              <a:t>, USA</a:t>
            </a:r>
            <a:endParaRPr lang="en-US" dirty="0"/>
          </a:p>
        </p:txBody>
      </p:sp>
      <p:cxnSp>
        <p:nvCxnSpPr>
          <p:cNvPr id="9" name="Straight Connector 8"/>
          <p:cNvCxnSpPr/>
          <p:nvPr/>
        </p:nvCxnSpPr>
        <p:spPr>
          <a:xfrm>
            <a:off x="2819400" y="1981200"/>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Arc 9"/>
          <p:cNvSpPr/>
          <p:nvPr/>
        </p:nvSpPr>
        <p:spPr>
          <a:xfrm>
            <a:off x="2971800" y="4114800"/>
            <a:ext cx="914400" cy="685800"/>
          </a:xfrm>
          <a:prstGeom prst="arc">
            <a:avLst>
              <a:gd name="adj1" fmla="val 16200000"/>
              <a:gd name="adj2" fmla="val 5163289"/>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419600" y="2590800"/>
            <a:ext cx="2167581" cy="307777"/>
          </a:xfrm>
          <a:prstGeom prst="rect">
            <a:avLst/>
          </a:prstGeom>
          <a:noFill/>
        </p:spPr>
        <p:txBody>
          <a:bodyPr wrap="none" rtlCol="0">
            <a:spAutoFit/>
          </a:bodyPr>
          <a:lstStyle/>
          <a:p>
            <a:r>
              <a:rPr lang="en-US" sz="1400" dirty="0" smtClean="0"/>
              <a:t>Remove the shaded square</a:t>
            </a:r>
            <a:endParaRPr lang="en-US" sz="1400" dirty="0"/>
          </a:p>
        </p:txBody>
      </p:sp>
      <p:sp>
        <p:nvSpPr>
          <p:cNvPr id="12" name="Rectangle 11"/>
          <p:cNvSpPr/>
          <p:nvPr/>
        </p:nvSpPr>
        <p:spPr>
          <a:xfrm>
            <a:off x="304800" y="2667000"/>
            <a:ext cx="3276600" cy="297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3581400" y="2743200"/>
            <a:ext cx="838200" cy="12013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ular Callout 14"/>
          <p:cNvSpPr/>
          <p:nvPr/>
        </p:nvSpPr>
        <p:spPr>
          <a:xfrm>
            <a:off x="4800600" y="3505200"/>
            <a:ext cx="1752600" cy="685800"/>
          </a:xfrm>
          <a:prstGeom prst="wedgeRoundRectCallout">
            <a:avLst>
              <a:gd name="adj1" fmla="val -157838"/>
              <a:gd name="adj2" fmla="val -2788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Should we change it to “Activate”</a:t>
            </a:r>
            <a:endParaRPr lang="en-US" sz="1400" dirty="0"/>
          </a:p>
        </p:txBody>
      </p:sp>
      <p:sp>
        <p:nvSpPr>
          <p:cNvPr id="16" name="Rounded Rectangular Callout 15"/>
          <p:cNvSpPr/>
          <p:nvPr/>
        </p:nvSpPr>
        <p:spPr>
          <a:xfrm>
            <a:off x="5181600" y="4495800"/>
            <a:ext cx="2514600" cy="990600"/>
          </a:xfrm>
          <a:prstGeom prst="wedgeRoundRectCallout">
            <a:avLst>
              <a:gd name="adj1" fmla="val -177521"/>
              <a:gd name="adj2" fmla="val -563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Should we write </a:t>
            </a:r>
            <a:r>
              <a:rPr lang="en-US" sz="1400" i="1" dirty="0" smtClean="0"/>
              <a:t>“Access code: sent to you after signing the consent document.</a:t>
            </a:r>
            <a:r>
              <a:rPr lang="en-US" sz="1400" dirty="0" smtClean="0"/>
              <a:t>” </a:t>
            </a:r>
            <a:endParaRPr lang="en-US" sz="1400" dirty="0"/>
          </a:p>
        </p:txBody>
      </p:sp>
      <p:sp>
        <p:nvSpPr>
          <p:cNvPr id="17" name="Rounded Rectangular Callout 16"/>
          <p:cNvSpPr/>
          <p:nvPr/>
        </p:nvSpPr>
        <p:spPr>
          <a:xfrm>
            <a:off x="6096000" y="2743200"/>
            <a:ext cx="2590800" cy="685800"/>
          </a:xfrm>
          <a:prstGeom prst="wedgeRoundRectCallout">
            <a:avLst>
              <a:gd name="adj1" fmla="val -193286"/>
              <a:gd name="adj2" fmla="val 4211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“Synchronizing data with server. It may take several minutes.”</a:t>
            </a:r>
            <a:endParaRPr lang="en-US" sz="1400" dirty="0"/>
          </a:p>
        </p:txBody>
      </p:sp>
    </p:spTree>
    <p:extLst>
      <p:ext uri="{BB962C8B-B14F-4D97-AF65-F5344CB8AC3E}">
        <p14:creationId xmlns:p14="http://schemas.microsoft.com/office/powerpoint/2010/main" val="3474296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p://panda@helix.salk.edu:993/fetch%3EUID%3E/INBOX%3E156868?part=1.2&amp;filename=9478A3C8-D38F-4442-A43A-5DB7CE0E0B2C.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685800"/>
            <a:ext cx="3606451" cy="3505200"/>
          </a:xfrm>
          <a:prstGeom prst="rect">
            <a:avLst/>
          </a:prstGeom>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838200"/>
            <a:ext cx="19240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990600"/>
            <a:ext cx="1600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6" descr="imap://panda@helix.salk.edu:993/fetch%3EUID%3E/INBOX%3E158741?part=1.2.2&amp;filename=3ACEE2CE-F0F4-47C4-ABCE-7BFCEEE53B4B.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3027498"/>
            <a:ext cx="3886648" cy="3801670"/>
          </a:xfrm>
          <a:prstGeom prst="rect">
            <a:avLst/>
          </a:prstGeom>
        </p:spPr>
      </p:pic>
    </p:spTree>
    <p:extLst>
      <p:ext uri="{BB962C8B-B14F-4D97-AF65-F5344CB8AC3E}">
        <p14:creationId xmlns:p14="http://schemas.microsoft.com/office/powerpoint/2010/main" val="303148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atchin\AppData\Roaming\Skype\My Skype Received Files\foodColl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63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36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atchin\AppData\Roaming\Skype\My Skype Received Files\tagClou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1143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486400" y="152400"/>
            <a:ext cx="914400" cy="609600"/>
          </a:xfrm>
          <a:prstGeom prst="wedgeRoundRectCallout">
            <a:avLst>
              <a:gd name="adj1" fmla="val -436210"/>
              <a:gd name="adj2" fmla="val 11364"/>
              <a:gd name="adj3" fmla="val 16667"/>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Menu medley</a:t>
            </a:r>
            <a:endParaRPr lang="en-US" sz="1400" dirty="0"/>
          </a:p>
        </p:txBody>
      </p:sp>
    </p:spTree>
    <p:extLst>
      <p:ext uri="{BB962C8B-B14F-4D97-AF65-F5344CB8AC3E}">
        <p14:creationId xmlns:p14="http://schemas.microsoft.com/office/powerpoint/2010/main" val="299319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Satchin\AppData\Roaming\Skype\My Skype Received Files\tag_clou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
            <a:ext cx="3863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271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atchin\AppData\Roaming\Skype\My Skype Received Files\frequency_l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863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7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atchin\AppData\Roaming\Skype\My Skype Received Files\notification_ms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
            <a:ext cx="38636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68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atchin\AppData\Roaming\Skype\My Skype Received Files\sleep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7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a:off x="4149969" y="0"/>
            <a:ext cx="1107831" cy="762000"/>
          </a:xfrm>
          <a:prstGeom prst="wedgeRoundRectCallout">
            <a:avLst>
              <a:gd name="adj1" fmla="val -164600"/>
              <a:gd name="adj2" fmla="val 18096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Time axis</a:t>
            </a:r>
            <a:endParaRPr lang="en-US" dirty="0"/>
          </a:p>
        </p:txBody>
      </p:sp>
      <p:sp>
        <p:nvSpPr>
          <p:cNvPr id="3" name="Rounded Rectangular Callout 2"/>
          <p:cNvSpPr/>
          <p:nvPr/>
        </p:nvSpPr>
        <p:spPr>
          <a:xfrm>
            <a:off x="3886200" y="4419600"/>
            <a:ext cx="2819400" cy="1219200"/>
          </a:xfrm>
          <a:prstGeom prst="wedgeRoundRectCallout">
            <a:avLst>
              <a:gd name="adj1" fmla="val -144868"/>
              <a:gd name="adj2" fmla="val 8429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Need to show set target, sleep duration during weekday and weekends and weekend jetlag</a:t>
            </a:r>
            <a:r>
              <a:rPr lang="en-US" sz="1400" dirty="0" smtClean="0"/>
              <a:t>. Just like th</a:t>
            </a:r>
            <a:r>
              <a:rPr lang="en-US" sz="1400" dirty="0" smtClean="0"/>
              <a:t>e eating duration part in </a:t>
            </a:r>
            <a:r>
              <a:rPr lang="en-US" sz="1400" dirty="0" err="1" smtClean="0"/>
              <a:t>feedogram</a:t>
            </a:r>
            <a:endParaRPr lang="en-US" sz="1400" dirty="0"/>
          </a:p>
        </p:txBody>
      </p:sp>
      <p:sp>
        <p:nvSpPr>
          <p:cNvPr id="6" name="Rounded Rectangular Callout 5"/>
          <p:cNvSpPr/>
          <p:nvPr/>
        </p:nvSpPr>
        <p:spPr>
          <a:xfrm>
            <a:off x="4800600" y="2057400"/>
            <a:ext cx="2133600" cy="990600"/>
          </a:xfrm>
          <a:prstGeom prst="wedgeRoundRectCallout">
            <a:avLst>
              <a:gd name="adj1" fmla="val -155306"/>
              <a:gd name="adj2" fmla="val 1110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Showing 2 weeks data will be nice as people can see the weekend changes clearly.</a:t>
            </a:r>
            <a:endParaRPr lang="en-US" sz="1400" dirty="0"/>
          </a:p>
        </p:txBody>
      </p:sp>
    </p:spTree>
    <p:extLst>
      <p:ext uri="{BB962C8B-B14F-4D97-AF65-F5344CB8AC3E}">
        <p14:creationId xmlns:p14="http://schemas.microsoft.com/office/powerpoint/2010/main" val="1095726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ular Callout 28"/>
          <p:cNvSpPr/>
          <p:nvPr/>
        </p:nvSpPr>
        <p:spPr>
          <a:xfrm>
            <a:off x="6934200" y="-7620"/>
            <a:ext cx="2209800" cy="1676400"/>
          </a:xfrm>
          <a:prstGeom prst="wedgeRoundRectCallout">
            <a:avLst>
              <a:gd name="adj1" fmla="val -15661"/>
              <a:gd name="adj2" fmla="val 29886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Is it possible to implement a scale bar like this for BMI, Blood Pressure, fasting blood glucose etc.? It might show relative risk/healthiness on the same screen.</a:t>
            </a:r>
            <a:endParaRPr lang="en-US" sz="1400" dirty="0"/>
          </a:p>
        </p:txBody>
      </p:sp>
      <p:pic>
        <p:nvPicPr>
          <p:cNvPr id="9218" name="Picture 2" descr="C:\Users\Satchin\AppData\Roaming\Skype\My Skype Received Files\BloodPress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
            <a:ext cx="3863662"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648200" y="4648200"/>
            <a:ext cx="3352800" cy="381000"/>
          </a:xfrm>
          <a:prstGeom prst="rect">
            <a:avLst/>
          </a:prstGeom>
          <a:gradFill flip="none" rotWithShape="1">
            <a:gsLst>
              <a:gs pos="60000">
                <a:srgbClr val="FFC000"/>
              </a:gs>
              <a:gs pos="40000">
                <a:srgbClr val="FFFF00"/>
              </a:gs>
              <a:gs pos="20000">
                <a:srgbClr val="00B050"/>
              </a:gs>
              <a:gs pos="81000">
                <a:srgbClr val="FF0000"/>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4953000" y="1905000"/>
            <a:ext cx="2743200" cy="685800"/>
          </a:xfrm>
          <a:prstGeom prst="wedgeRoundRectCallout">
            <a:avLst>
              <a:gd name="adj1" fmla="val -113936"/>
              <a:gd name="adj2" fmla="val 12686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Number wheels for data input. The current in put style does not have an “Enter” button.</a:t>
            </a:r>
            <a:endParaRPr lang="en-US" sz="1400" dirty="0"/>
          </a:p>
        </p:txBody>
      </p:sp>
      <p:sp>
        <p:nvSpPr>
          <p:cNvPr id="8" name="Rectangle 7"/>
          <p:cNvSpPr/>
          <p:nvPr/>
        </p:nvSpPr>
        <p:spPr>
          <a:xfrm>
            <a:off x="4648200" y="5410200"/>
            <a:ext cx="3352800" cy="381000"/>
          </a:xfrm>
          <a:prstGeom prst="rect">
            <a:avLst/>
          </a:prstGeom>
          <a:gradFill flip="none" rotWithShape="1">
            <a:gsLst>
              <a:gs pos="60000">
                <a:srgbClr val="FFC000"/>
              </a:gs>
              <a:gs pos="40000">
                <a:srgbClr val="FFFF00"/>
              </a:gs>
              <a:gs pos="20000">
                <a:srgbClr val="00B050"/>
              </a:gs>
              <a:gs pos="81000">
                <a:srgbClr val="FF0000"/>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4800600" y="4495800"/>
            <a:ext cx="152400" cy="1524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Down Arrow 9"/>
          <p:cNvSpPr/>
          <p:nvPr/>
        </p:nvSpPr>
        <p:spPr>
          <a:xfrm>
            <a:off x="5257800" y="5257800"/>
            <a:ext cx="152400" cy="1524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p:cNvCxnSpPr/>
          <p:nvPr/>
        </p:nvCxnSpPr>
        <p:spPr>
          <a:xfrm>
            <a:off x="5848152" y="5791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592462" y="5791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30662" y="5791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638800" y="5943600"/>
            <a:ext cx="367408" cy="307777"/>
          </a:xfrm>
          <a:prstGeom prst="rect">
            <a:avLst/>
          </a:prstGeom>
          <a:noFill/>
        </p:spPr>
        <p:txBody>
          <a:bodyPr wrap="none" rtlCol="0">
            <a:spAutoFit/>
          </a:bodyPr>
          <a:lstStyle/>
          <a:p>
            <a:r>
              <a:rPr lang="en-US" sz="1400" dirty="0" smtClean="0"/>
              <a:t>80</a:t>
            </a:r>
            <a:endParaRPr lang="en-US" sz="1400" dirty="0"/>
          </a:p>
        </p:txBody>
      </p:sp>
      <p:sp>
        <p:nvSpPr>
          <p:cNvPr id="17" name="TextBox 16"/>
          <p:cNvSpPr txBox="1"/>
          <p:nvPr/>
        </p:nvSpPr>
        <p:spPr>
          <a:xfrm>
            <a:off x="6383110" y="5943600"/>
            <a:ext cx="367408" cy="307777"/>
          </a:xfrm>
          <a:prstGeom prst="rect">
            <a:avLst/>
          </a:prstGeom>
          <a:noFill/>
        </p:spPr>
        <p:txBody>
          <a:bodyPr wrap="none" rtlCol="0">
            <a:spAutoFit/>
          </a:bodyPr>
          <a:lstStyle/>
          <a:p>
            <a:r>
              <a:rPr lang="en-US" sz="1400" dirty="0" smtClean="0"/>
              <a:t>89</a:t>
            </a:r>
            <a:endParaRPr lang="en-US" sz="1400" dirty="0"/>
          </a:p>
        </p:txBody>
      </p:sp>
      <p:sp>
        <p:nvSpPr>
          <p:cNvPr id="18" name="TextBox 17"/>
          <p:cNvSpPr txBox="1"/>
          <p:nvPr/>
        </p:nvSpPr>
        <p:spPr>
          <a:xfrm>
            <a:off x="7221310" y="5943600"/>
            <a:ext cx="367408" cy="307777"/>
          </a:xfrm>
          <a:prstGeom prst="rect">
            <a:avLst/>
          </a:prstGeom>
          <a:noFill/>
        </p:spPr>
        <p:txBody>
          <a:bodyPr wrap="none" rtlCol="0">
            <a:spAutoFit/>
          </a:bodyPr>
          <a:lstStyle/>
          <a:p>
            <a:r>
              <a:rPr lang="en-US" sz="1400" dirty="0" smtClean="0"/>
              <a:t>99</a:t>
            </a:r>
            <a:endParaRPr lang="en-US" sz="1400" dirty="0"/>
          </a:p>
        </p:txBody>
      </p:sp>
      <p:sp>
        <p:nvSpPr>
          <p:cNvPr id="19" name="TextBox 18"/>
          <p:cNvSpPr txBox="1"/>
          <p:nvPr/>
        </p:nvSpPr>
        <p:spPr>
          <a:xfrm>
            <a:off x="5638800" y="5117068"/>
            <a:ext cx="458780" cy="307777"/>
          </a:xfrm>
          <a:prstGeom prst="rect">
            <a:avLst/>
          </a:prstGeom>
          <a:noFill/>
        </p:spPr>
        <p:txBody>
          <a:bodyPr wrap="none" rtlCol="0">
            <a:spAutoFit/>
          </a:bodyPr>
          <a:lstStyle/>
          <a:p>
            <a:r>
              <a:rPr lang="en-US" sz="1400" dirty="0" smtClean="0"/>
              <a:t>120</a:t>
            </a:r>
            <a:endParaRPr lang="en-US" sz="1400" dirty="0"/>
          </a:p>
        </p:txBody>
      </p:sp>
      <p:sp>
        <p:nvSpPr>
          <p:cNvPr id="20" name="TextBox 19"/>
          <p:cNvSpPr txBox="1"/>
          <p:nvPr/>
        </p:nvSpPr>
        <p:spPr>
          <a:xfrm>
            <a:off x="6383110" y="5117068"/>
            <a:ext cx="458780" cy="307777"/>
          </a:xfrm>
          <a:prstGeom prst="rect">
            <a:avLst/>
          </a:prstGeom>
          <a:noFill/>
        </p:spPr>
        <p:txBody>
          <a:bodyPr wrap="none" rtlCol="0">
            <a:spAutoFit/>
          </a:bodyPr>
          <a:lstStyle/>
          <a:p>
            <a:r>
              <a:rPr lang="en-US" sz="1400" dirty="0" smtClean="0"/>
              <a:t>139</a:t>
            </a:r>
            <a:endParaRPr lang="en-US" sz="1400" dirty="0"/>
          </a:p>
        </p:txBody>
      </p:sp>
      <p:sp>
        <p:nvSpPr>
          <p:cNvPr id="21" name="TextBox 20"/>
          <p:cNvSpPr txBox="1"/>
          <p:nvPr/>
        </p:nvSpPr>
        <p:spPr>
          <a:xfrm>
            <a:off x="7221310" y="5117068"/>
            <a:ext cx="458780" cy="307777"/>
          </a:xfrm>
          <a:prstGeom prst="rect">
            <a:avLst/>
          </a:prstGeom>
          <a:noFill/>
        </p:spPr>
        <p:txBody>
          <a:bodyPr wrap="none" rtlCol="0">
            <a:spAutoFit/>
          </a:bodyPr>
          <a:lstStyle/>
          <a:p>
            <a:r>
              <a:rPr lang="en-US" sz="1400" dirty="0" smtClean="0"/>
              <a:t>159</a:t>
            </a:r>
            <a:endParaRPr lang="en-US" sz="1400" dirty="0"/>
          </a:p>
        </p:txBody>
      </p:sp>
      <p:cxnSp>
        <p:nvCxnSpPr>
          <p:cNvPr id="23" name="Straight Connector 22"/>
          <p:cNvCxnSpPr/>
          <p:nvPr/>
        </p:nvCxnSpPr>
        <p:spPr>
          <a:xfrm>
            <a:off x="5848152" y="5029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592462" y="5029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0662" y="50292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ounded Rectangular Callout 25"/>
          <p:cNvSpPr/>
          <p:nvPr/>
        </p:nvSpPr>
        <p:spPr>
          <a:xfrm>
            <a:off x="4419600" y="533400"/>
            <a:ext cx="2209800" cy="914400"/>
          </a:xfrm>
          <a:prstGeom prst="wedgeRoundRectCallout">
            <a:avLst>
              <a:gd name="adj1" fmla="val -92212"/>
              <a:gd name="adj2" fmla="val 725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Add the info for blood pressure ; just like in BMI. Mandy will send text.</a:t>
            </a:r>
            <a:endParaRPr lang="en-US" sz="1400" dirty="0"/>
          </a:p>
        </p:txBody>
      </p:sp>
      <p:sp>
        <p:nvSpPr>
          <p:cNvPr id="28" name="Rounded Rectangular Callout 27"/>
          <p:cNvSpPr/>
          <p:nvPr/>
        </p:nvSpPr>
        <p:spPr>
          <a:xfrm>
            <a:off x="5410200" y="2819400"/>
            <a:ext cx="2209800" cy="914400"/>
          </a:xfrm>
          <a:prstGeom prst="wedgeRoundRectCallout">
            <a:avLst>
              <a:gd name="adj1" fmla="val -131005"/>
              <a:gd name="adj2" fmla="val 3337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What is this “save” for.? If you implement the number wheel, put the save button next to it.</a:t>
            </a:r>
            <a:endParaRPr lang="en-US" sz="1400" dirty="0"/>
          </a:p>
        </p:txBody>
      </p:sp>
    </p:spTree>
    <p:extLst>
      <p:ext uri="{BB962C8B-B14F-4D97-AF65-F5344CB8AC3E}">
        <p14:creationId xmlns:p14="http://schemas.microsoft.com/office/powerpoint/2010/main" val="282406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 y="152400"/>
            <a:ext cx="3733800" cy="6627496"/>
          </a:xfrm>
        </p:spPr>
      </p:pic>
      <p:sp>
        <p:nvSpPr>
          <p:cNvPr id="5" name="Rounded Rectangular Callout 4"/>
          <p:cNvSpPr/>
          <p:nvPr/>
        </p:nvSpPr>
        <p:spPr>
          <a:xfrm>
            <a:off x="4800600" y="-3810"/>
            <a:ext cx="2209800" cy="914400"/>
          </a:xfrm>
          <a:prstGeom prst="wedgeRoundRectCallout">
            <a:avLst>
              <a:gd name="adj1" fmla="val -141350"/>
              <a:gd name="adj2" fmla="val 26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Change to “Blood Pressure Ranges”</a:t>
            </a:r>
            <a:endParaRPr lang="en-US" sz="1400" dirty="0"/>
          </a:p>
        </p:txBody>
      </p:sp>
      <p:sp>
        <p:nvSpPr>
          <p:cNvPr id="6" name="Rounded Rectangular Callout 5"/>
          <p:cNvSpPr/>
          <p:nvPr/>
        </p:nvSpPr>
        <p:spPr>
          <a:xfrm>
            <a:off x="5257800" y="914400"/>
            <a:ext cx="3276600" cy="914400"/>
          </a:xfrm>
          <a:prstGeom prst="wedgeRoundRectCallout">
            <a:avLst>
              <a:gd name="adj1" fmla="val -141350"/>
              <a:gd name="adj2" fmla="val 2625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Please refer to wiki page</a:t>
            </a:r>
          </a:p>
          <a:p>
            <a:pPr algn="ctr"/>
            <a:r>
              <a:rPr lang="en-US" sz="1400" dirty="0">
                <a:hlinkClick r:id="rId3"/>
              </a:rPr>
              <a:t>http://</a:t>
            </a:r>
            <a:r>
              <a:rPr lang="en-US" sz="1400" dirty="0" smtClean="0">
                <a:hlinkClick r:id="rId3"/>
              </a:rPr>
              <a:t>en.wikipedia.org/wiki/Blood_pressure</a:t>
            </a:r>
            <a:r>
              <a:rPr lang="en-US" sz="1400" dirty="0" smtClean="0"/>
              <a:t> and use the following table for reference ranges</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2263561330"/>
              </p:ext>
            </p:extLst>
          </p:nvPr>
        </p:nvGraphicFramePr>
        <p:xfrm>
          <a:off x="4038600" y="2057400"/>
          <a:ext cx="4622103" cy="4770736"/>
        </p:xfrm>
        <a:graphic>
          <a:graphicData uri="http://schemas.openxmlformats.org/drawingml/2006/table">
            <a:tbl>
              <a:tblPr/>
              <a:tblGrid>
                <a:gridCol w="1848841"/>
                <a:gridCol w="1386631"/>
                <a:gridCol w="1386631"/>
              </a:tblGrid>
              <a:tr h="354977">
                <a:tc gridSpan="3">
                  <a:txBody>
                    <a:bodyPr/>
                    <a:lstStyle/>
                    <a:p>
                      <a:r>
                        <a:rPr lang="en-US" sz="1700" dirty="0"/>
                        <a:t>Classification of blood pressure for adults[1][2]</a:t>
                      </a:r>
                    </a:p>
                  </a:txBody>
                  <a:tcPr marL="88744" marR="88744" marT="44372" marB="44372" anchor="ctr"/>
                </a:tc>
                <a:tc hMerge="1">
                  <a:txBody>
                    <a:bodyPr/>
                    <a:lstStyle/>
                    <a:p>
                      <a:endParaRPr lang="en-US"/>
                    </a:p>
                  </a:txBody>
                  <a:tcPr/>
                </a:tc>
                <a:tc hMerge="1">
                  <a:txBody>
                    <a:bodyPr/>
                    <a:lstStyle/>
                    <a:p>
                      <a:endParaRPr lang="en-US"/>
                    </a:p>
                  </a:txBody>
                  <a:tcPr/>
                </a:tc>
              </a:tr>
              <a:tr h="621211">
                <a:tc>
                  <a:txBody>
                    <a:bodyPr/>
                    <a:lstStyle/>
                    <a:p>
                      <a:r>
                        <a:rPr lang="en-US" sz="1700" b="1">
                          <a:effectLst/>
                        </a:rPr>
                        <a:t>Category</a:t>
                      </a:r>
                      <a:endParaRPr lang="en-US" sz="1700">
                        <a:effectLst/>
                      </a:endParaRPr>
                    </a:p>
                  </a:txBody>
                  <a:tcPr marL="88744" marR="88744" marT="44372" marB="44372" anchor="ctr">
                    <a:lnL>
                      <a:noFill/>
                    </a:lnL>
                    <a:lnR>
                      <a:noFill/>
                    </a:lnR>
                    <a:lnB>
                      <a:noFill/>
                    </a:lnB>
                  </a:tcPr>
                </a:tc>
                <a:tc>
                  <a:txBody>
                    <a:bodyPr/>
                    <a:lstStyle/>
                    <a:p>
                      <a:r>
                        <a:rPr lang="en-US" sz="1700" b="1">
                          <a:effectLst/>
                          <a:hlinkClick r:id="rId4" tooltip="Systolic"/>
                        </a:rPr>
                        <a:t>systolic</a:t>
                      </a:r>
                      <a:r>
                        <a:rPr lang="en-US" sz="1700" b="1">
                          <a:effectLst/>
                        </a:rPr>
                        <a:t>, </a:t>
                      </a:r>
                      <a:r>
                        <a:rPr lang="en-US" sz="1700" b="1">
                          <a:effectLst/>
                          <a:hlinkClick r:id="rId5" tooltip="Mm Hg"/>
                        </a:rPr>
                        <a:t>mm Hg</a:t>
                      </a:r>
                      <a:endParaRPr lang="en-US" sz="1700">
                        <a:effectLst/>
                      </a:endParaRPr>
                    </a:p>
                  </a:txBody>
                  <a:tcPr marL="88744" marR="88744" marT="44372" marB="44372" anchor="ctr">
                    <a:lnL>
                      <a:noFill/>
                    </a:lnL>
                    <a:lnR>
                      <a:noFill/>
                    </a:lnR>
                    <a:lnT>
                      <a:noFill/>
                    </a:lnT>
                    <a:lnB>
                      <a:noFill/>
                    </a:lnB>
                  </a:tcPr>
                </a:tc>
                <a:tc>
                  <a:txBody>
                    <a:bodyPr/>
                    <a:lstStyle/>
                    <a:p>
                      <a:r>
                        <a:rPr lang="en-US" sz="1700" b="1">
                          <a:effectLst/>
                          <a:hlinkClick r:id="rId6" tooltip="Diastolic"/>
                        </a:rPr>
                        <a:t>diastolic</a:t>
                      </a:r>
                      <a:r>
                        <a:rPr lang="en-US" sz="1700" b="1">
                          <a:effectLst/>
                        </a:rPr>
                        <a:t>, mm Hg</a:t>
                      </a:r>
                      <a:endParaRPr lang="en-US" sz="1700">
                        <a:effectLst/>
                      </a:endParaRPr>
                    </a:p>
                  </a:txBody>
                  <a:tcPr marL="88744" marR="88744" marT="44372" marB="44372" anchor="ctr">
                    <a:lnL>
                      <a:noFill/>
                    </a:lnL>
                    <a:lnR>
                      <a:noFill/>
                    </a:lnR>
                    <a:lnT>
                      <a:noFill/>
                    </a:lnT>
                    <a:lnB>
                      <a:noFill/>
                    </a:lnB>
                  </a:tcPr>
                </a:tc>
              </a:tr>
              <a:tr h="354977">
                <a:tc>
                  <a:txBody>
                    <a:bodyPr/>
                    <a:lstStyle/>
                    <a:p>
                      <a:r>
                        <a:rPr lang="en-US" sz="1700">
                          <a:hlinkClick r:id="rId7" tooltip="Hypotension"/>
                        </a:rPr>
                        <a:t>Hypotension</a:t>
                      </a:r>
                      <a:r>
                        <a:rPr lang="en-US" sz="1700"/>
                        <a:t> </a:t>
                      </a:r>
                    </a:p>
                  </a:txBody>
                  <a:tcPr marL="88744" marR="88744" marT="44372" marB="44372" anchor="ctr">
                    <a:lnL>
                      <a:noFill/>
                    </a:lnL>
                    <a:lnR>
                      <a:noFill/>
                    </a:lnR>
                    <a:lnT>
                      <a:noFill/>
                    </a:lnT>
                    <a:lnB>
                      <a:noFill/>
                    </a:lnB>
                  </a:tcPr>
                </a:tc>
                <a:tc>
                  <a:txBody>
                    <a:bodyPr/>
                    <a:lstStyle/>
                    <a:p>
                      <a:r>
                        <a:rPr lang="en-US" sz="1700"/>
                        <a:t>&lt; 90 </a:t>
                      </a:r>
                    </a:p>
                  </a:txBody>
                  <a:tcPr marL="88744" marR="88744" marT="44372" marB="44372" anchor="ctr">
                    <a:lnL>
                      <a:noFill/>
                    </a:lnL>
                    <a:lnR>
                      <a:noFill/>
                    </a:lnR>
                    <a:lnT>
                      <a:noFill/>
                    </a:lnT>
                    <a:lnB>
                      <a:noFill/>
                    </a:lnB>
                  </a:tcPr>
                </a:tc>
                <a:tc>
                  <a:txBody>
                    <a:bodyPr/>
                    <a:lstStyle/>
                    <a:p>
                      <a:r>
                        <a:rPr lang="en-US" sz="1700"/>
                        <a:t>&lt; 60 </a:t>
                      </a:r>
                    </a:p>
                  </a:txBody>
                  <a:tcPr marL="88744" marR="88744" marT="44372" marB="44372" anchor="ctr">
                    <a:lnL>
                      <a:noFill/>
                    </a:lnL>
                    <a:lnR>
                      <a:noFill/>
                    </a:lnR>
                    <a:lnT>
                      <a:noFill/>
                    </a:lnT>
                    <a:lnB>
                      <a:noFill/>
                    </a:lnB>
                  </a:tcPr>
                </a:tc>
              </a:tr>
              <a:tr h="354977">
                <a:tc>
                  <a:txBody>
                    <a:bodyPr/>
                    <a:lstStyle/>
                    <a:p>
                      <a:r>
                        <a:rPr lang="en-US" sz="1700" b="1" dirty="0" smtClean="0"/>
                        <a:t>Ideal</a:t>
                      </a:r>
                      <a:endParaRPr lang="en-US" sz="1700" dirty="0"/>
                    </a:p>
                  </a:txBody>
                  <a:tcPr marL="88744" marR="88744" marT="44372" marB="44372" anchor="ctr">
                    <a:lnL>
                      <a:noFill/>
                    </a:lnL>
                    <a:lnR>
                      <a:noFill/>
                    </a:lnR>
                    <a:lnT>
                      <a:noFill/>
                    </a:lnT>
                    <a:lnB>
                      <a:noFill/>
                    </a:lnB>
                  </a:tcPr>
                </a:tc>
                <a:tc>
                  <a:txBody>
                    <a:bodyPr/>
                    <a:lstStyle/>
                    <a:p>
                      <a:r>
                        <a:rPr lang="en-US" sz="1700" b="1"/>
                        <a:t>90–119</a:t>
                      </a:r>
                      <a:r>
                        <a:rPr lang="en-US" sz="1700"/>
                        <a:t> </a:t>
                      </a:r>
                    </a:p>
                  </a:txBody>
                  <a:tcPr marL="88744" marR="88744" marT="44372" marB="44372" anchor="ctr">
                    <a:lnL>
                      <a:noFill/>
                    </a:lnL>
                    <a:lnR>
                      <a:noFill/>
                    </a:lnR>
                    <a:lnT>
                      <a:noFill/>
                    </a:lnT>
                    <a:lnB>
                      <a:noFill/>
                    </a:lnB>
                  </a:tcPr>
                </a:tc>
                <a:tc>
                  <a:txBody>
                    <a:bodyPr/>
                    <a:lstStyle/>
                    <a:p>
                      <a:r>
                        <a:rPr lang="en-US" sz="1700" b="1"/>
                        <a:t>60–79</a:t>
                      </a:r>
                      <a:r>
                        <a:rPr lang="en-US" sz="1700"/>
                        <a:t> </a:t>
                      </a:r>
                    </a:p>
                  </a:txBody>
                  <a:tcPr marL="88744" marR="88744" marT="44372" marB="44372" anchor="ctr">
                    <a:lnL>
                      <a:noFill/>
                    </a:lnL>
                    <a:lnR>
                      <a:noFill/>
                    </a:lnR>
                    <a:lnT>
                      <a:noFill/>
                    </a:lnT>
                    <a:lnB>
                      <a:noFill/>
                    </a:lnB>
                  </a:tcPr>
                </a:tc>
              </a:tr>
              <a:tr h="354977">
                <a:tc>
                  <a:txBody>
                    <a:bodyPr/>
                    <a:lstStyle/>
                    <a:p>
                      <a:r>
                        <a:rPr lang="en-US" sz="1700">
                          <a:hlinkClick r:id="rId8" tooltip="Prehypertension"/>
                        </a:rPr>
                        <a:t>Prehypertension</a:t>
                      </a:r>
                      <a:r>
                        <a:rPr lang="en-US" sz="1700"/>
                        <a:t> </a:t>
                      </a:r>
                    </a:p>
                  </a:txBody>
                  <a:tcPr marL="88744" marR="88744" marT="44372" marB="44372" anchor="ctr">
                    <a:lnL>
                      <a:noFill/>
                    </a:lnL>
                    <a:lnR>
                      <a:noFill/>
                    </a:lnR>
                    <a:lnT>
                      <a:noFill/>
                    </a:lnT>
                    <a:lnB>
                      <a:noFill/>
                    </a:lnB>
                  </a:tcPr>
                </a:tc>
                <a:tc>
                  <a:txBody>
                    <a:bodyPr/>
                    <a:lstStyle/>
                    <a:p>
                      <a:r>
                        <a:rPr lang="en-US" sz="1700"/>
                        <a:t>120–139 </a:t>
                      </a:r>
                    </a:p>
                  </a:txBody>
                  <a:tcPr marL="88744" marR="88744" marT="44372" marB="44372" anchor="ctr">
                    <a:lnL>
                      <a:noFill/>
                    </a:lnL>
                    <a:lnR>
                      <a:noFill/>
                    </a:lnR>
                    <a:lnT>
                      <a:noFill/>
                    </a:lnT>
                    <a:lnB>
                      <a:noFill/>
                    </a:lnB>
                  </a:tcPr>
                </a:tc>
                <a:tc>
                  <a:txBody>
                    <a:bodyPr/>
                    <a:lstStyle/>
                    <a:p>
                      <a:r>
                        <a:rPr lang="en-US" sz="1700"/>
                        <a:t>80–89 </a:t>
                      </a:r>
                    </a:p>
                  </a:txBody>
                  <a:tcPr marL="88744" marR="88744" marT="44372" marB="44372" anchor="ctr">
                    <a:lnL>
                      <a:noFill/>
                    </a:lnL>
                    <a:lnR>
                      <a:noFill/>
                    </a:lnR>
                    <a:lnT>
                      <a:noFill/>
                    </a:lnT>
                    <a:lnB>
                      <a:noFill/>
                    </a:lnB>
                  </a:tcPr>
                </a:tc>
              </a:tr>
              <a:tr h="621211">
                <a:tc>
                  <a:txBody>
                    <a:bodyPr/>
                    <a:lstStyle/>
                    <a:p>
                      <a:r>
                        <a:rPr lang="en-US" sz="1700" dirty="0" smtClean="0"/>
                        <a:t>H</a:t>
                      </a:r>
                      <a:r>
                        <a:rPr lang="en-US" sz="1700" dirty="0" smtClean="0">
                          <a:hlinkClick r:id="rId9" tooltip="Hypertension"/>
                        </a:rPr>
                        <a:t>ypertension</a:t>
                      </a:r>
                      <a:r>
                        <a:rPr lang="en-US" sz="1700" dirty="0" smtClean="0"/>
                        <a:t> (</a:t>
                      </a:r>
                      <a:r>
                        <a:rPr lang="en-US" sz="1700" dirty="0" smtClean="0"/>
                        <a:t>Stage 1 )</a:t>
                      </a:r>
                      <a:r>
                        <a:rPr lang="en-US" sz="1700" dirty="0" smtClean="0"/>
                        <a:t> </a:t>
                      </a:r>
                      <a:endParaRPr lang="en-US" sz="1700" dirty="0"/>
                    </a:p>
                  </a:txBody>
                  <a:tcPr marL="88744" marR="88744" marT="44372" marB="44372" anchor="ctr">
                    <a:lnL>
                      <a:noFill/>
                    </a:lnL>
                    <a:lnR>
                      <a:noFill/>
                    </a:lnR>
                    <a:lnT>
                      <a:noFill/>
                    </a:lnT>
                    <a:lnB>
                      <a:noFill/>
                    </a:lnB>
                  </a:tcPr>
                </a:tc>
                <a:tc>
                  <a:txBody>
                    <a:bodyPr/>
                    <a:lstStyle/>
                    <a:p>
                      <a:r>
                        <a:rPr lang="en-US" sz="1700" dirty="0"/>
                        <a:t>140–159 </a:t>
                      </a:r>
                    </a:p>
                  </a:txBody>
                  <a:tcPr marL="88744" marR="88744" marT="44372" marB="44372" anchor="ctr">
                    <a:lnL>
                      <a:noFill/>
                    </a:lnL>
                    <a:lnR>
                      <a:noFill/>
                    </a:lnR>
                    <a:lnT>
                      <a:noFill/>
                    </a:lnT>
                    <a:lnB>
                      <a:noFill/>
                    </a:lnB>
                  </a:tcPr>
                </a:tc>
                <a:tc>
                  <a:txBody>
                    <a:bodyPr/>
                    <a:lstStyle/>
                    <a:p>
                      <a:r>
                        <a:rPr lang="en-US" sz="1700" dirty="0"/>
                        <a:t>90–99 </a:t>
                      </a:r>
                    </a:p>
                  </a:txBody>
                  <a:tcPr marL="88744" marR="88744" marT="44372" marB="44372" anchor="ctr">
                    <a:lnL>
                      <a:noFill/>
                    </a:lnL>
                    <a:lnR>
                      <a:noFill/>
                    </a:lnR>
                    <a:lnT>
                      <a:noFill/>
                    </a:lnT>
                    <a:lnB>
                      <a:noFill/>
                    </a:lnB>
                  </a:tcPr>
                </a:tc>
              </a:tr>
              <a:tr h="621211">
                <a:tc>
                  <a:txBody>
                    <a:bodyPr/>
                    <a:lstStyle/>
                    <a:p>
                      <a:r>
                        <a:rPr lang="en-US" sz="1700" dirty="0"/>
                        <a:t>Stage 2 </a:t>
                      </a:r>
                      <a:r>
                        <a:rPr lang="en-US" sz="1700" dirty="0" smtClean="0"/>
                        <a:t>Hypertension </a:t>
                      </a:r>
                      <a:r>
                        <a:rPr lang="en-US" sz="1700" dirty="0" smtClean="0"/>
                        <a:t>(Stage 2)</a:t>
                      </a:r>
                      <a:endParaRPr lang="en-US" sz="1700" dirty="0"/>
                    </a:p>
                  </a:txBody>
                  <a:tcPr marL="88744" marR="88744" marT="44372" marB="44372" anchor="ctr">
                    <a:lnL>
                      <a:noFill/>
                    </a:lnL>
                    <a:lnR>
                      <a:noFill/>
                    </a:lnR>
                    <a:lnT>
                      <a:noFill/>
                    </a:lnT>
                    <a:lnB>
                      <a:noFill/>
                    </a:lnB>
                  </a:tcPr>
                </a:tc>
                <a:tc>
                  <a:txBody>
                    <a:bodyPr/>
                    <a:lstStyle/>
                    <a:p>
                      <a:r>
                        <a:rPr lang="en-US" sz="1700" u="sng" dirty="0" smtClean="0"/>
                        <a:t>&gt;</a:t>
                      </a:r>
                      <a:r>
                        <a:rPr lang="en-US" sz="1700" dirty="0" smtClean="0"/>
                        <a:t>160</a:t>
                      </a:r>
                      <a:endParaRPr lang="en-US" sz="1700" dirty="0"/>
                    </a:p>
                  </a:txBody>
                  <a:tcPr marL="88744" marR="88744" marT="44372" marB="44372" anchor="ctr">
                    <a:lnL>
                      <a:noFill/>
                    </a:lnL>
                    <a:lnR>
                      <a:noFill/>
                    </a:lnR>
                    <a:lnT>
                      <a:noFill/>
                    </a:lnT>
                    <a:lnB>
                      <a:noFill/>
                    </a:lnB>
                  </a:tcPr>
                </a:tc>
                <a:tc>
                  <a:txBody>
                    <a:bodyPr/>
                    <a:lstStyle/>
                    <a:p>
                      <a:r>
                        <a:rPr lang="en-US" sz="1700" u="sng" dirty="0" smtClean="0"/>
                        <a:t>&gt;</a:t>
                      </a:r>
                      <a:r>
                        <a:rPr lang="en-US" sz="1700" dirty="0" smtClean="0"/>
                        <a:t>100</a:t>
                      </a:r>
                      <a:endParaRPr lang="en-US" sz="1700" dirty="0"/>
                    </a:p>
                  </a:txBody>
                  <a:tcPr marL="88744" marR="88744" marT="44372" marB="44372" anchor="ctr">
                    <a:lnL>
                      <a:noFill/>
                    </a:lnL>
                    <a:lnR>
                      <a:noFill/>
                    </a:lnR>
                    <a:lnT>
                      <a:noFill/>
                    </a:lnT>
                    <a:lnB>
                      <a:noFill/>
                    </a:lnB>
                  </a:tcPr>
                </a:tc>
              </a:tr>
              <a:tr h="621211">
                <a:tc>
                  <a:txBody>
                    <a:bodyPr/>
                    <a:lstStyle/>
                    <a:p>
                      <a:r>
                        <a:rPr lang="en-US" sz="1700" strike="sngStrike" dirty="0">
                          <a:hlinkClick r:id="rId10" tooltip="Hypertensive emergency"/>
                        </a:rPr>
                        <a:t>Hypertensive emergency</a:t>
                      </a:r>
                      <a:r>
                        <a:rPr lang="en-US" sz="1700" strike="sngStrike" dirty="0"/>
                        <a:t> </a:t>
                      </a:r>
                    </a:p>
                  </a:txBody>
                  <a:tcPr marL="88744" marR="88744" marT="44372" marB="44372" anchor="ctr">
                    <a:lnL>
                      <a:noFill/>
                    </a:lnL>
                    <a:lnR>
                      <a:noFill/>
                    </a:lnR>
                    <a:lnT>
                      <a:noFill/>
                    </a:lnT>
                    <a:lnB>
                      <a:noFill/>
                    </a:lnB>
                  </a:tcPr>
                </a:tc>
                <a:tc>
                  <a:txBody>
                    <a:bodyPr/>
                    <a:lstStyle/>
                    <a:p>
                      <a:r>
                        <a:rPr lang="en-US" sz="1700" strike="sngStrike"/>
                        <a:t>≥ 180 </a:t>
                      </a:r>
                    </a:p>
                  </a:txBody>
                  <a:tcPr marL="88744" marR="88744" marT="44372" marB="44372" anchor="ctr">
                    <a:lnL>
                      <a:noFill/>
                    </a:lnL>
                    <a:lnR>
                      <a:noFill/>
                    </a:lnR>
                    <a:lnT>
                      <a:noFill/>
                    </a:lnT>
                    <a:lnB>
                      <a:noFill/>
                    </a:lnB>
                  </a:tcPr>
                </a:tc>
                <a:tc>
                  <a:txBody>
                    <a:bodyPr/>
                    <a:lstStyle/>
                    <a:p>
                      <a:r>
                        <a:rPr lang="en-US" sz="1700" strike="sngStrike" dirty="0"/>
                        <a:t>≥ 110 </a:t>
                      </a:r>
                    </a:p>
                  </a:txBody>
                  <a:tcPr marL="88744" marR="88744" marT="44372" marB="44372" anchor="ctr">
                    <a:lnL>
                      <a:noFill/>
                    </a:lnL>
                    <a:lnR>
                      <a:noFill/>
                    </a:lnR>
                    <a:lnT>
                      <a:noFill/>
                    </a:lnT>
                    <a:lnB>
                      <a:noFill/>
                    </a:lnB>
                  </a:tcPr>
                </a:tc>
              </a:tr>
              <a:tr h="621211">
                <a:tc>
                  <a:txBody>
                    <a:bodyPr/>
                    <a:lstStyle/>
                    <a:p>
                      <a:r>
                        <a:rPr lang="en-US" sz="1700" strike="sngStrike">
                          <a:hlinkClick r:id="rId11" tooltip="Isolated systolic hypertension"/>
                        </a:rPr>
                        <a:t>Isolated systolic hypertension</a:t>
                      </a:r>
                      <a:r>
                        <a:rPr lang="en-US" sz="1700" strike="sngStrike"/>
                        <a:t> </a:t>
                      </a:r>
                    </a:p>
                  </a:txBody>
                  <a:tcPr marL="88744" marR="88744" marT="44372" marB="44372" anchor="ctr">
                    <a:lnL>
                      <a:noFill/>
                    </a:lnL>
                    <a:lnR>
                      <a:noFill/>
                    </a:lnR>
                    <a:lnT>
                      <a:noFill/>
                    </a:lnT>
                    <a:lnB>
                      <a:noFill/>
                    </a:lnB>
                  </a:tcPr>
                </a:tc>
                <a:tc>
                  <a:txBody>
                    <a:bodyPr/>
                    <a:lstStyle/>
                    <a:p>
                      <a:r>
                        <a:rPr lang="en-US" sz="1700" strike="sngStrike"/>
                        <a:t>≥ 140 </a:t>
                      </a:r>
                    </a:p>
                  </a:txBody>
                  <a:tcPr marL="88744" marR="88744" marT="44372" marB="44372" anchor="ctr">
                    <a:lnL>
                      <a:noFill/>
                    </a:lnL>
                    <a:lnR>
                      <a:noFill/>
                    </a:lnR>
                    <a:lnT>
                      <a:noFill/>
                    </a:lnT>
                    <a:lnB>
                      <a:noFill/>
                    </a:lnB>
                  </a:tcPr>
                </a:tc>
                <a:tc>
                  <a:txBody>
                    <a:bodyPr/>
                    <a:lstStyle/>
                    <a:p>
                      <a:r>
                        <a:rPr lang="en-US" sz="1700" strike="sngStrike" dirty="0"/>
                        <a:t>&lt; 90</a:t>
                      </a:r>
                    </a:p>
                  </a:txBody>
                  <a:tcPr marL="88744" marR="88744" marT="44372" marB="44372" anchor="ctr">
                    <a:lnL>
                      <a:noFill/>
                    </a:lnL>
                    <a:lnR>
                      <a:noFill/>
                    </a:lnR>
                    <a:lnT>
                      <a:noFill/>
                    </a:lnT>
                    <a:lnB>
                      <a:noFill/>
                    </a:lnB>
                  </a:tcPr>
                </a:tc>
              </a:tr>
            </a:tbl>
          </a:graphicData>
        </a:graphic>
      </p:graphicFrame>
    </p:spTree>
    <p:extLst>
      <p:ext uri="{BB962C8B-B14F-4D97-AF65-F5344CB8AC3E}">
        <p14:creationId xmlns:p14="http://schemas.microsoft.com/office/powerpoint/2010/main" val="97931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5327</TotalTime>
  <Words>901</Words>
  <Application>Microsoft Office PowerPoint</Application>
  <PresentationFormat>On-screen Show (4:3)</PresentationFormat>
  <Paragraphs>93</Paragraphs>
  <Slides>19</Slides>
  <Notes>13</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Satchin</dc:creator>
  <cp:lastModifiedBy>Satchin</cp:lastModifiedBy>
  <cp:revision>23</cp:revision>
  <dcterms:created xsi:type="dcterms:W3CDTF">2015-05-09T18:31:37Z</dcterms:created>
  <dcterms:modified xsi:type="dcterms:W3CDTF">2015-05-14T03:56:11Z</dcterms:modified>
</cp:coreProperties>
</file>